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7" r:id="rId4"/>
    <p:sldId id="265" r:id="rId5"/>
    <p:sldId id="262" r:id="rId6"/>
    <p:sldId id="266" r:id="rId7"/>
    <p:sldId id="276" r:id="rId8"/>
    <p:sldId id="277" r:id="rId9"/>
    <p:sldId id="264" r:id="rId10"/>
    <p:sldId id="263" r:id="rId11"/>
    <p:sldId id="268" r:id="rId12"/>
    <p:sldId id="258" r:id="rId13"/>
    <p:sldId id="259" r:id="rId14"/>
    <p:sldId id="260" r:id="rId15"/>
    <p:sldId id="261" r:id="rId16"/>
    <p:sldId id="269" r:id="rId17"/>
    <p:sldId id="273" r:id="rId18"/>
    <p:sldId id="270" r:id="rId19"/>
    <p:sldId id="274" r:id="rId20"/>
    <p:sldId id="271" r:id="rId21"/>
    <p:sldId id="278" r:id="rId22"/>
    <p:sldId id="272" r:id="rId23"/>
    <p:sldId id="280" r:id="rId24"/>
    <p:sldId id="281" r:id="rId25"/>
    <p:sldId id="275" r:id="rId26"/>
    <p:sldId id="282" r:id="rId27"/>
    <p:sldId id="279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40" autoAdjust="0"/>
  </p:normalViewPr>
  <p:slideViewPr>
    <p:cSldViewPr snapToGrid="0">
      <p:cViewPr varScale="1">
        <p:scale>
          <a:sx n="140" d="100"/>
          <a:sy n="140" d="100"/>
        </p:scale>
        <p:origin x="105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9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49B86BE-3949-4FFA-A3B1-78EB63A1E9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08801A1-2920-E44A-A0AF-45CC7C7050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2203F-971B-40A2-BF59-3AF999F156A2}" type="datetimeFigureOut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E9E60A-7423-CDEA-329E-E2D5F4992F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E3D623-F1DB-6348-2C59-D5CFF5EFCD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16451-A50C-4F2A-A9E7-78E363D7DB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982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E9676-9D20-40C9-ABCF-EC80D0F641A1}" type="datetimeFigureOut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57EB-3BAF-4AB1-80F5-DA1FB1C9FF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23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b0b396e6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3ab0b396e6e_1_4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3ab0b396e6e_1_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N8n :   </a:t>
            </a:r>
            <a:r>
              <a:rPr lang="en-US" altLang="zh-TW" b="0" i="0" dirty="0" err="1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nodemation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作者自己合成字母 其中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代表中間節省的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個字  ， 實際上全名是 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（節點）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Automation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（自動化）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59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N8n :   </a:t>
            </a:r>
            <a:r>
              <a:rPr lang="en-US" altLang="zh-TW" b="0" i="0" dirty="0" err="1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nodemation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作者自己合成字母 其中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代表中間節省的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個字  ， 實際上全名是 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（節點）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Automation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（自動化）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529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N8n :   </a:t>
            </a:r>
            <a:r>
              <a:rPr lang="en-US" altLang="zh-TW" b="0" i="0" dirty="0" err="1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nodemation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作者自己合成字母 其中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代表中間節省的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個字  ， 實際上全名是 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（節點）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Automation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（自動化）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464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N8n :   </a:t>
            </a:r>
            <a:r>
              <a:rPr lang="en-US" altLang="zh-TW" b="0" i="0" dirty="0" err="1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nodemation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作者自己合成字母 其中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代表中間節省的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個字  ， 實際上全名是 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（節點）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Automation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（自動化）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03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N8n :   </a:t>
            </a:r>
            <a:r>
              <a:rPr lang="en-US" altLang="zh-TW" b="0" i="0" dirty="0" err="1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nodemation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作者自己合成字母 其中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代表中間節省的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個字  ， 實際上全名是 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（節點）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Automation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（自動化）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060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N8n :   </a:t>
            </a:r>
            <a:r>
              <a:rPr lang="en-US" altLang="zh-TW" b="0" i="0" dirty="0" err="1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nodemation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作者自己合成字母 其中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代表中間節省的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個字  ， 實際上全名是 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（節點）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Automation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（自動化）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06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4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N8n :   </a:t>
            </a:r>
            <a:r>
              <a:rPr lang="en-US" altLang="zh-TW" b="0" i="0" dirty="0" err="1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nodemation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作者自己合成字母 其中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代表中間節省的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個字  ， 實際上全名是 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（節點）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Automation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（自動化）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846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N8n :   </a:t>
            </a:r>
            <a:r>
              <a:rPr lang="en-US" altLang="zh-TW" b="0" i="0" dirty="0" err="1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nodemation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作者自己合成字母 其中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代表中間節省的</a:t>
            </a:r>
            <a:r>
              <a:rPr lang="en-US" altLang="zh-TW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個字  ， 實際上全名是 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（節點）</a:t>
            </a:r>
            <a:r>
              <a:rPr lang="en-US" altLang="zh-TW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Automation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（自動化）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79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90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08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06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608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05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57EB-3BAF-4AB1-80F5-DA1FB1C9FFD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02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C307F-0FF3-A65E-152B-8D38E5682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2B497D-C541-967C-6BA6-695474AF2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E8198-47EE-0328-A80B-719EC760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76C3-5A96-42CE-8066-BC2FCF4DAEAC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9D6930-2778-759E-0114-85B6E755F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7FFEFF-62AD-DFC8-8B99-F970DF9D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70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AD69E-15F8-FE29-2932-54AA547A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5CA061-F232-1BD9-E804-469F8511C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CDF7B5-12BF-6E56-E191-FB5848DE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B356-2151-41BE-9F69-365897A59B14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C2A0CD-3301-5CE2-82F1-57AF24CC4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DE3A56-64BD-2D40-5D75-17D7CF0E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50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1DCAA60-B903-B272-1683-28E7C50123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9AA767D-49B8-133F-C126-9260FE1A6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CF681-4597-829C-BEE5-A43CDFC5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7DA91-134A-4BC9-B190-0B00DE01E218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C68D26-FBA2-326E-2D25-A39BA3C2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212AA1-56B0-818F-1696-C63FE768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547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45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C0C-69E6-7DE7-5887-C10BDFC4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364A15-83C4-DEFA-154C-0B6A64A5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3A0315-CEA7-C029-8A0D-784755083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9E79-5411-4E96-BE80-83080C436AA3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FB600D-9781-48EA-F0DA-F37DD1F3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8D6FB8-0F42-0E1C-2EE8-A4B043BA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520E5B4-D332-4B56-B9B4-EA9F4891AE3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570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216E6-ACA2-89D2-726F-3E976892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AF02A0-5BC1-CF26-4073-3387CFD9A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DB61C9-49DC-DAFF-1D9B-0A8ED299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A3DA-963F-4921-A7D3-66D10D81AFA0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A4C97F-0D14-28B4-3771-5EDA997F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A6AE27-C72E-F1BD-59FA-D8EBEF55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03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A11008-3E22-134B-38F7-25E811D3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32BF0F-82CB-0673-C1B9-E5E25F550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B5B6A3-C303-7702-B13F-52CBA1854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301CB2-8142-A210-AD4F-4D02201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2A6A-3A24-48C6-B6C5-24F4B663DFBF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9BDBA2-9E1E-9DEA-7153-DA06C165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FD7E63-5EBE-44C0-E8A0-AF40F2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99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A1D68F-DAAE-7F15-D3B0-5C0AEE92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510CC6-3E71-CC8B-C862-DACBA6F0C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728A77-43E9-E62B-0756-2D1026FB3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E58DF73-1507-25E2-788A-A02EB4C4B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556B715-573A-BC14-FC76-BA1C4ED2B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AC6CFD8-AD51-5133-9276-CFA3CC08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C7AE-3714-413A-AFB6-00058EEAF9E7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DCEFEC7-594A-5B7A-56EE-D9D7CA48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7C760F7-C877-903C-242B-D2AEA679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4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B6CBF7-F4DB-60EF-D6FC-81F1A22A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E7B904-38BD-DF03-85AA-B94BD3E6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F680-C749-42E0-8E96-2C472F8038EF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6EB910-974C-FCDD-F4E2-43C8A1C6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D48E34-7A9A-ABD5-7BAE-AFD38B1C4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42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CB6932A-CB09-E14A-99A6-9ABE7271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847E-70A4-4312-B82B-6F6BFACBB0E6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2F95E72-116F-B15D-9493-3C57BC43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F3DEB2-BD5E-323C-E74D-47A42B1B7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20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DC621-74DD-583B-2352-27195838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E9F0F1-76B5-6F91-B43B-86C55CD5D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CDD6D6-B0AF-A933-F3EC-D7D33C81F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80C6E9-E5C7-1501-2DD5-2034992A5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5F905-AA6D-473B-A38C-697677385640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21D9B0-1D07-656F-F963-258E656D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780CF1-A141-A44D-A6EF-55D45DBB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75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F7667-0EE4-ACCA-B763-F17BCCBA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6D5D75F-1452-7C28-71E7-02A225A94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CCD448-FCE7-AA1A-AAAF-42CF9C86B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2E2548-423E-3CFF-01A3-9B9CAF6B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6164-38BB-4E60-AB18-90F16EFA981E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D0D551-AE19-6253-9E62-A5B61111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F48C6C6-F79B-6DB3-5A83-1CFEA916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67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3D2DCC0-EE4F-5B76-7E28-25BEC81D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F1A0E1-7E2F-BDEA-F907-17A48DC78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257495-5C96-A558-7A93-10FF4A136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CF3D0A-372A-4EFE-A2F3-006C49B5BD53}" type="datetime1">
              <a:rPr lang="zh-TW" altLang="en-US" smtClean="0"/>
              <a:t>2026/1/5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0DCD1D-F9C6-F844-EB73-F27938046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6BD723-9BFE-3E24-4F77-506370802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0E5B4-D332-4B56-B9B4-EA9F4891AE3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Google Shape;51;p13">
            <a:extLst>
              <a:ext uri="{FF2B5EF4-FFF2-40B4-BE49-F238E27FC236}">
                <a16:creationId xmlns:a16="http://schemas.microsoft.com/office/drawing/2014/main" id="{4DBEDC3B-B69D-AA12-D09A-CA2DD5AABF7E}"/>
              </a:ext>
            </a:extLst>
          </p:cNvPr>
          <p:cNvPicPr preferRelativeResize="0"/>
          <p:nvPr userDrawn="1"/>
        </p:nvPicPr>
        <p:blipFill rotWithShape="1">
          <a:blip r:embed="rId14">
            <a:alphaModFix amt="24000"/>
          </a:blip>
          <a:srcRect t="23435" b="94"/>
          <a:stretch/>
        </p:blipFill>
        <p:spPr>
          <a:xfrm>
            <a:off x="0" y="0"/>
            <a:ext cx="12283440" cy="6979920"/>
          </a:xfrm>
          <a:custGeom>
            <a:avLst/>
            <a:gdLst/>
            <a:ahLst/>
            <a:cxnLst/>
            <a:rect l="l" t="t" r="r" b="b"/>
            <a:pathLst>
              <a:path w="12192000" h="6992471" extrusionOk="0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63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MS410Wind/n8n-tool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/>
        </p:nvSpPr>
        <p:spPr>
          <a:xfrm>
            <a:off x="5300393" y="2090077"/>
            <a:ext cx="6774000" cy="99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zh-TW" altLang="en-US" sz="5067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沖繩旅遊行程規劃助手</a:t>
            </a:r>
            <a:endParaRPr sz="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60" name="Google Shape;60;p16"/>
          <p:cNvGrpSpPr/>
          <p:nvPr/>
        </p:nvGrpSpPr>
        <p:grpSpPr>
          <a:xfrm>
            <a:off x="-7636560" y="4658290"/>
            <a:ext cx="14520717" cy="15082684"/>
            <a:chOff x="0" y="0"/>
            <a:chExt cx="1232383" cy="1280080"/>
          </a:xfrm>
        </p:grpSpPr>
        <p:sp>
          <p:nvSpPr>
            <p:cNvPr id="61" name="Google Shape;61;p16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/>
              <a:rect l="l" t="t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6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/>
              <a:rect l="l" t="t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46537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" name="Google Shape;63;p16"/>
            <p:cNvCxnSpPr/>
            <p:nvPr/>
          </p:nvCxnSpPr>
          <p:spPr>
            <a:xfrm rot="10800000">
              <a:off x="598375" y="0"/>
              <a:ext cx="12664" cy="1275141"/>
            </a:xfrm>
            <a:prstGeom prst="straightConnector1">
              <a:avLst/>
            </a:prstGeom>
            <a:noFill/>
            <a:ln w="38100" cap="flat" cmpd="sng">
              <a:solidFill>
                <a:srgbClr val="46537A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64" name="Google Shape;64;p16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/>
              <a:rect l="l" t="t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46537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/>
              <a:rect l="l" t="t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 cmpd="sng">
              <a:solidFill>
                <a:srgbClr val="46537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/>
              <a:rect l="l" t="t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rgbClr val="46537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16"/>
          <p:cNvGrpSpPr/>
          <p:nvPr/>
        </p:nvGrpSpPr>
        <p:grpSpPr>
          <a:xfrm rot="8548729">
            <a:off x="1987285" y="4119771"/>
            <a:ext cx="2611427" cy="242835"/>
            <a:chOff x="12700" y="-1"/>
            <a:chExt cx="1395068" cy="386881"/>
          </a:xfrm>
        </p:grpSpPr>
        <p:sp>
          <p:nvSpPr>
            <p:cNvPr id="68" name="Google Shape;68;p16"/>
            <p:cNvSpPr/>
            <p:nvPr/>
          </p:nvSpPr>
          <p:spPr>
            <a:xfrm>
              <a:off x="1371600" y="-1"/>
              <a:ext cx="36168" cy="33651"/>
            </a:xfrm>
            <a:custGeom>
              <a:avLst/>
              <a:gdLst/>
              <a:ahLst/>
              <a:cxnLst/>
              <a:rect l="l" t="t" r="r" b="b"/>
              <a:pathLst>
                <a:path w="14919" h="14783" extrusionOk="0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46537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12700" y="12698"/>
              <a:ext cx="1352489" cy="374182"/>
            </a:xfrm>
            <a:custGeom>
              <a:avLst/>
              <a:gdLst/>
              <a:ahLst/>
              <a:cxnLst/>
              <a:rect l="l" t="t" r="r" b="b"/>
              <a:pathLst>
                <a:path w="21600" h="19912" extrusionOk="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w="38100" cap="flat" cmpd="sng">
              <a:solidFill>
                <a:srgbClr val="46537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70;p16"/>
          <p:cNvGrpSpPr/>
          <p:nvPr/>
        </p:nvGrpSpPr>
        <p:grpSpPr>
          <a:xfrm flipH="1">
            <a:off x="3460747" y="1723943"/>
            <a:ext cx="1853184" cy="1592611"/>
            <a:chOff x="0" y="0"/>
            <a:chExt cx="1270000" cy="109142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1" name="Google Shape;71;p16"/>
            <p:cNvSpPr/>
            <p:nvPr/>
          </p:nvSpPr>
          <p:spPr>
            <a:xfrm>
              <a:off x="355600" y="266700"/>
              <a:ext cx="648718" cy="808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16"/>
            <p:cNvGrpSpPr/>
            <p:nvPr/>
          </p:nvGrpSpPr>
          <p:grpSpPr>
            <a:xfrm>
              <a:off x="0" y="0"/>
              <a:ext cx="1270000" cy="1091427"/>
              <a:chOff x="0" y="0"/>
              <a:chExt cx="1270000" cy="1091426"/>
            </a:xfrm>
            <a:grpFill/>
          </p:grpSpPr>
          <p:sp>
            <p:nvSpPr>
              <p:cNvPr id="73" name="Google Shape;73;p16"/>
              <p:cNvSpPr/>
              <p:nvPr/>
            </p:nvSpPr>
            <p:spPr>
              <a:xfrm>
                <a:off x="0" y="0"/>
                <a:ext cx="888592" cy="10914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grpFill/>
              <a:ln w="38100" cap="flat" cmpd="sng">
                <a:solidFill>
                  <a:srgbClr val="46537A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endParaRPr sz="18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0" y="0"/>
                <a:ext cx="1270000" cy="75597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grpFill/>
              <a:ln w="38100" cap="flat" cmpd="sng">
                <a:solidFill>
                  <a:srgbClr val="46537A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endParaRPr sz="18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876300" y="762000"/>
                <a:ext cx="127000" cy="31646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grpFill/>
              <a:ln w="38100" cap="flat" cmpd="sng">
                <a:solidFill>
                  <a:srgbClr val="46537A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endParaRPr sz="18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749300" y="952500"/>
                <a:ext cx="1778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grpFill/>
              <a:ln w="38100" cap="flat" cmpd="sng">
                <a:solidFill>
                  <a:srgbClr val="46537A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endParaRPr sz="18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" name="Google Shape;77;p16"/>
          <p:cNvGrpSpPr/>
          <p:nvPr/>
        </p:nvGrpSpPr>
        <p:grpSpPr>
          <a:xfrm rot="1234529">
            <a:off x="482286" y="2454063"/>
            <a:ext cx="2146377" cy="980261"/>
            <a:chOff x="0" y="-1"/>
            <a:chExt cx="1887191" cy="861891"/>
          </a:xfrm>
        </p:grpSpPr>
        <p:sp>
          <p:nvSpPr>
            <p:cNvPr id="78" name="Google Shape;78;p16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/>
              <a:rect l="l" t="t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/>
              <a:ahLst/>
              <a:cxnLst/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 cmpd="sng">
              <a:solidFill>
                <a:srgbClr val="46537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7699173" y="6012872"/>
            <a:ext cx="4202595" cy="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solidFill>
                  <a:srgbClr val="47527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2025 NYCU</a:t>
            </a:r>
            <a:r>
              <a:rPr lang="zh-TW" altLang="en-US" sz="2800" dirty="0">
                <a:solidFill>
                  <a:srgbClr val="47527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47527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800" dirty="0">
                <a:solidFill>
                  <a:srgbClr val="47527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新秀計畫</a:t>
            </a:r>
            <a:endParaRPr sz="2800" dirty="0">
              <a:solidFill>
                <a:srgbClr val="475278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r">
              <a:lnSpc>
                <a:spcPct val="120000"/>
              </a:lnSpc>
            </a:pPr>
            <a:r>
              <a:rPr lang="zh-TW" altLang="en-US" sz="2800" dirty="0">
                <a:solidFill>
                  <a:srgbClr val="47527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生成式</a:t>
            </a:r>
            <a:r>
              <a:rPr lang="en-US" altLang="zh-TW" sz="2800" dirty="0">
                <a:solidFill>
                  <a:srgbClr val="47527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800" dirty="0">
                <a:solidFill>
                  <a:srgbClr val="47527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理論與應用實務</a:t>
            </a:r>
            <a:endParaRPr sz="2800" dirty="0">
              <a:solidFill>
                <a:srgbClr val="475278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81" name="Google Shape;81;p16"/>
          <p:cNvGrpSpPr/>
          <p:nvPr/>
        </p:nvGrpSpPr>
        <p:grpSpPr>
          <a:xfrm rot="2133593">
            <a:off x="3993940" y="5500415"/>
            <a:ext cx="588961" cy="268981"/>
            <a:chOff x="0" y="-1"/>
            <a:chExt cx="1887191" cy="861891"/>
          </a:xfrm>
        </p:grpSpPr>
        <p:sp>
          <p:nvSpPr>
            <p:cNvPr id="82" name="Google Shape;82;p16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/>
              <a:rect l="l" t="t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/>
              <a:ahLst/>
              <a:cxnLst/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 cmpd="sng">
              <a:solidFill>
                <a:srgbClr val="46537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84" name="Google Shape;84;p16"/>
          <p:cNvSpPr/>
          <p:nvPr/>
        </p:nvSpPr>
        <p:spPr>
          <a:xfrm>
            <a:off x="4090830" y="3271510"/>
            <a:ext cx="7706836" cy="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800" dirty="0">
                <a:solidFill>
                  <a:srgbClr val="47527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第三組：林汯錕，周秉毅，陳柏宏</a:t>
            </a:r>
            <a:endParaRPr sz="2800" dirty="0">
              <a:solidFill>
                <a:srgbClr val="475278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 descr="一張含有 圖形, 藝術, 平面設計, 地圖 的圖片&#10;&#10;AI 產生的內容可能不正確。">
            <a:extLst>
              <a:ext uri="{FF2B5EF4-FFF2-40B4-BE49-F238E27FC236}">
                <a16:creationId xmlns:a16="http://schemas.microsoft.com/office/drawing/2014/main" id="{BD0578C3-0909-BF52-B1F5-BEBF58FC5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059" y="56278"/>
            <a:ext cx="2282189" cy="2097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90C3D-F49F-567E-AC2D-10A8462D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D47B5-167A-8FC6-1832-E124D289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BDFB8E-416E-3E75-DD30-5A7BFD6A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" y="1472258"/>
            <a:ext cx="8963122" cy="50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0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A65CA-CF59-4E15-CF38-6526C9A0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01CDC-450A-0756-7807-4E3F1213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N8n(</a:t>
            </a:r>
            <a:r>
              <a:rPr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Nodemation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tool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Database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Agent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Prompt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3F98D7-5E6E-A248-A499-84A0F9B9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593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EB73D-2451-63A7-D0C4-5BEB95F7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 Overview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30A3DC3-FC7E-3C69-403F-3DD1CD68C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5425"/>
            <a:ext cx="10373435" cy="38362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5DB578-20E1-C796-649E-2DE4621B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947772-A88F-9E13-BE34-08AF9244C1EE}"/>
              </a:ext>
            </a:extLst>
          </p:cNvPr>
          <p:cNvSpPr txBox="1"/>
          <p:nvPr/>
        </p:nvSpPr>
        <p:spPr>
          <a:xfrm>
            <a:off x="838200" y="1777224"/>
            <a:ext cx="180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Flow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36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EB73D-2451-63A7-D0C4-5BEB95F7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 Overview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5DB578-20E1-C796-649E-2DE4621B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947772-A88F-9E13-BE34-08AF9244C1EE}"/>
              </a:ext>
            </a:extLst>
          </p:cNvPr>
          <p:cNvSpPr txBox="1"/>
          <p:nvPr/>
        </p:nvSpPr>
        <p:spPr>
          <a:xfrm>
            <a:off x="1322695" y="1908759"/>
            <a:ext cx="333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MCP Server Flow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03C904-4CC8-C9BB-7C90-41E068BD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77" y="1397377"/>
            <a:ext cx="4156881" cy="25127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7F06A45-1F12-7539-6934-6F51BFA4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1" y="4305984"/>
            <a:ext cx="6047958" cy="190538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0456EFF-39B4-3AE8-18A1-594EC3BE2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86" y="4305984"/>
            <a:ext cx="5403367" cy="1905381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102C1EE-A09C-D11A-D556-02827167C66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126180" y="3678072"/>
            <a:ext cx="1896675" cy="627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E49FDE3-6FF9-F612-9192-BBA38718EA7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326575" y="3678072"/>
            <a:ext cx="1855795" cy="627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149CDCF-ADE8-F78A-AC3D-99B3E1C2C08E}"/>
              </a:ext>
            </a:extLst>
          </p:cNvPr>
          <p:cNvSpPr txBox="1"/>
          <p:nvPr/>
        </p:nvSpPr>
        <p:spPr>
          <a:xfrm>
            <a:off x="91432" y="3842801"/>
            <a:ext cx="333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天氣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記帳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行程表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01FC722-3892-3673-B958-F805F7506AF7}"/>
              </a:ext>
            </a:extLst>
          </p:cNvPr>
          <p:cNvSpPr txBox="1"/>
          <p:nvPr/>
        </p:nvSpPr>
        <p:spPr>
          <a:xfrm>
            <a:off x="9820081" y="3844039"/>
            <a:ext cx="333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Genimage_tool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0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EB73D-2451-63A7-D0C4-5BEB95F7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 Overview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5DB578-20E1-C796-649E-2DE4621B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947772-A88F-9E13-BE34-08AF9244C1EE}"/>
              </a:ext>
            </a:extLst>
          </p:cNvPr>
          <p:cNvSpPr txBox="1"/>
          <p:nvPr/>
        </p:nvSpPr>
        <p:spPr>
          <a:xfrm>
            <a:off x="838199" y="1777224"/>
            <a:ext cx="359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Embedding Flow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70AF87-FEF8-9AF8-85BB-D1F05839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26" y="2533837"/>
            <a:ext cx="8938147" cy="32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EB73D-2451-63A7-D0C4-5BEB95F7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 Overview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5DB578-20E1-C796-649E-2DE4621B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947772-A88F-9E13-BE34-08AF9244C1EE}"/>
              </a:ext>
            </a:extLst>
          </p:cNvPr>
          <p:cNvSpPr txBox="1"/>
          <p:nvPr/>
        </p:nvSpPr>
        <p:spPr>
          <a:xfrm>
            <a:off x="838199" y="1777224"/>
            <a:ext cx="4054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Embedding Flow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975ADA-A49E-488E-79D4-38C1AF4A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70008"/>
            <a:ext cx="11112947" cy="32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95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A65CA-CF59-4E15-CF38-6526C9A0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01CDC-450A-0756-7807-4E3F1213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N8n(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tool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Database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Agent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Prompt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3F98D7-5E6E-A248-A499-84A0F9B9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9227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98DFD-0D58-CB56-569C-70FB107A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6671F-9233-331A-3232-889665413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Official Websites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Agency Websites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30D37-BD58-23D0-B973-E6B736BD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82946B3-2647-B7F1-F3FA-CD46C15F34BC}"/>
              </a:ext>
            </a:extLst>
          </p:cNvPr>
          <p:cNvSpPr txBox="1">
            <a:spLocks/>
          </p:cNvSpPr>
          <p:nvPr/>
        </p:nvSpPr>
        <p:spPr>
          <a:xfrm>
            <a:off x="5654040" y="18148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N8n AI Agent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website search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information extraction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BF4E563-1615-D86B-02C1-548CECE0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4092734"/>
            <a:ext cx="4533900" cy="18908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579175B-6F66-220E-A832-8F813C30C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040" y="4092734"/>
            <a:ext cx="6004597" cy="189088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38BD9E0-98DB-3C69-0E23-8243734B91E9}"/>
              </a:ext>
            </a:extLst>
          </p:cNvPr>
          <p:cNvSpPr/>
          <p:nvPr/>
        </p:nvSpPr>
        <p:spPr>
          <a:xfrm>
            <a:off x="5745480" y="4183380"/>
            <a:ext cx="3733800" cy="1737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75D2828-9630-F015-EC77-0C813E8D329C}"/>
              </a:ext>
            </a:extLst>
          </p:cNvPr>
          <p:cNvSpPr txBox="1"/>
          <p:nvPr/>
        </p:nvSpPr>
        <p:spPr>
          <a:xfrm>
            <a:off x="5574030" y="3692624"/>
            <a:ext cx="8084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area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876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A65CA-CF59-4E15-CF38-6526C9A0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01CDC-450A-0756-7807-4E3F1213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N8n(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 tool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Database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Agent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Prompt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3F98D7-5E6E-A248-A499-84A0F9B9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2746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98DFD-0D58-CB56-569C-70FB107A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tool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30D37-BD58-23D0-B973-E6B736BD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7EBC21B-AB9E-9998-3C63-E516AD63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2" y="2038350"/>
            <a:ext cx="3319399" cy="37465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6FE729D-4EFC-2B37-6A02-9C28D3DD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74" y="2686619"/>
            <a:ext cx="7097115" cy="64779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A22E86C-3E2F-E47B-46E8-A257919C1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07" y="3943042"/>
            <a:ext cx="7080082" cy="1226471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54BDF352-CE7C-2B6B-70AC-1CDEB4F8B0A6}"/>
              </a:ext>
            </a:extLst>
          </p:cNvPr>
          <p:cNvSpPr txBox="1"/>
          <p:nvPr/>
        </p:nvSpPr>
        <p:spPr>
          <a:xfrm>
            <a:off x="4481649" y="2273941"/>
            <a:ext cx="449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ollama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embedding tool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0F783E9-D056-7E3D-33B1-BB6D4546E720}"/>
              </a:ext>
            </a:extLst>
          </p:cNvPr>
          <p:cNvSpPr txBox="1"/>
          <p:nvPr/>
        </p:nvSpPr>
        <p:spPr>
          <a:xfrm>
            <a:off x="4481649" y="3575720"/>
            <a:ext cx="449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ollama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9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A65CA-CF59-4E15-CF38-6526C9A0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01CDC-450A-0756-7807-4E3F1213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N8n(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tool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Database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Agent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Prompt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3F98D7-5E6E-A248-A499-84A0F9B9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2</a:t>
            </a:fld>
            <a:endParaRPr lang="zh-TW" altLang="en-US" dirty="0"/>
          </a:p>
        </p:txBody>
      </p:sp>
      <p:pic>
        <p:nvPicPr>
          <p:cNvPr id="1026" name="Picture 2" descr="Github Icon SVG Vector &amp; PNG Free Download | UXWing">
            <a:extLst>
              <a:ext uri="{FF2B5EF4-FFF2-40B4-BE49-F238E27FC236}">
                <a16:creationId xmlns:a16="http://schemas.microsoft.com/office/drawing/2014/main" id="{D50AE74D-6B94-CEAF-7774-2B01DAF4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2661722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DA65B16-27CA-7867-003E-597DC2780AA3}"/>
              </a:ext>
            </a:extLst>
          </p:cNvPr>
          <p:cNvSpPr txBox="1"/>
          <p:nvPr/>
        </p:nvSpPr>
        <p:spPr>
          <a:xfrm>
            <a:off x="6809380" y="4647168"/>
            <a:ext cx="4858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https://github.com/BMS410Wind/n8n-tools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905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A65CA-CF59-4E15-CF38-6526C9A0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01CDC-450A-0756-7807-4E3F1213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N8n(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tool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Database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Agent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Prompt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3F98D7-5E6E-A248-A499-84A0F9B9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548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98DFD-0D58-CB56-569C-70FB107A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Database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30D37-BD58-23D0-B973-E6B736BD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7EBC21B-AB9E-9998-3C63-E516AD63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86" y="365125"/>
            <a:ext cx="2238768" cy="252682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0D26C28-5B46-1B27-2179-828E55E1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2" y="3242299"/>
            <a:ext cx="7119937" cy="29804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5DC0347-EF54-F843-D9E8-D41F1FA39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41" y="3258221"/>
            <a:ext cx="2364865" cy="3280691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BA67CF4-138D-5CDB-DFA9-220D56E3A5F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4007761" y="1323833"/>
            <a:ext cx="2938949" cy="19184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A438428-8532-8E49-4215-8CC4330F20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516203" y="2870869"/>
            <a:ext cx="889971" cy="3873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365284E-FF97-8AB4-63FA-C1E6447B732D}"/>
              </a:ext>
            </a:extLst>
          </p:cNvPr>
          <p:cNvSpPr/>
          <p:nvPr/>
        </p:nvSpPr>
        <p:spPr>
          <a:xfrm>
            <a:off x="8249252" y="5670232"/>
            <a:ext cx="2339354" cy="822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52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A65CA-CF59-4E15-CF38-6526C9A0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01CDC-450A-0756-7807-4E3F1213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N8n(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tool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Database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Agent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Prompt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lang="en-US" altLang="zh-TW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3F98D7-5E6E-A248-A499-84A0F9B9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3212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98DFD-0D58-CB56-569C-70FB107A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Prompt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30D37-BD58-23D0-B973-E6B736BD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50D991-E39B-8FFB-E6B8-413FBDB05D73}"/>
              </a:ext>
            </a:extLst>
          </p:cNvPr>
          <p:cNvSpPr/>
          <p:nvPr/>
        </p:nvSpPr>
        <p:spPr>
          <a:xfrm>
            <a:off x="5208843" y="5613400"/>
            <a:ext cx="1714500" cy="742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Gemini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形 17" descr="使用者 以實心填滿">
            <a:extLst>
              <a:ext uri="{FF2B5EF4-FFF2-40B4-BE49-F238E27FC236}">
                <a16:creationId xmlns:a16="http://schemas.microsoft.com/office/drawing/2014/main" id="{E4BE3766-A017-92BF-4CB6-1F83D60DB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475" y="1801316"/>
            <a:ext cx="914400" cy="9144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9128B2-274C-4405-836F-233A2C2FBDEB}"/>
              </a:ext>
            </a:extLst>
          </p:cNvPr>
          <p:cNvSpPr txBox="1"/>
          <p:nvPr/>
        </p:nvSpPr>
        <p:spPr>
          <a:xfrm>
            <a:off x="202784" y="2879725"/>
            <a:ext cx="4894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: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are a supervisor skilled at directing other AI agents. Using Prompting Guide 101 skills, create a system prompt for an Okinawa Travel Assistant AI agent.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357404-597F-83E0-9ADC-ED41AC019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614" y="4587416"/>
            <a:ext cx="895267" cy="1143339"/>
          </a:xfrm>
          <a:prstGeom prst="rect">
            <a:avLst/>
          </a:prstGeom>
        </p:spPr>
      </p:pic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709CCB0-3E1A-8CC3-12EA-4733238896CC}"/>
              </a:ext>
            </a:extLst>
          </p:cNvPr>
          <p:cNvCxnSpPr>
            <a:cxnSpLocks/>
            <a:stCxn id="20" idx="2"/>
            <a:endCxn id="11" idx="1"/>
          </p:cNvCxnSpPr>
          <p:nvPr/>
        </p:nvCxnSpPr>
        <p:spPr>
          <a:xfrm rot="16200000" flipH="1">
            <a:off x="2792438" y="3568469"/>
            <a:ext cx="2274153" cy="255865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44895EB-F630-2BF0-1A57-5C2E3B5BAEDF}"/>
              </a:ext>
            </a:extLst>
          </p:cNvPr>
          <p:cNvSpPr txBox="1"/>
          <p:nvPr/>
        </p:nvSpPr>
        <p:spPr>
          <a:xfrm>
            <a:off x="5412353" y="5276521"/>
            <a:ext cx="64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RAG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2ECF8C71-102E-53F4-7AE1-8B9AB91FD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378" y="934300"/>
            <a:ext cx="3899893" cy="4672275"/>
          </a:xfrm>
          <a:prstGeom prst="rect">
            <a:avLst/>
          </a:prstGeom>
        </p:spPr>
      </p:pic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A894CD6-81F7-4BAC-DB53-64CBEF0A26EE}"/>
              </a:ext>
            </a:extLst>
          </p:cNvPr>
          <p:cNvCxnSpPr>
            <a:cxnSpLocks/>
            <a:stCxn id="11" idx="0"/>
            <a:endCxn id="26" idx="1"/>
          </p:cNvCxnSpPr>
          <p:nvPr/>
        </p:nvCxnSpPr>
        <p:spPr>
          <a:xfrm rot="5400000" flipH="1" flipV="1">
            <a:off x="5758254" y="3578277"/>
            <a:ext cx="2342962" cy="1727285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879BE858-9902-41B3-0F1F-06DEF804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168" y="5500687"/>
            <a:ext cx="10382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18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67CA8-0104-F744-6008-96D7AE40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Prompt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9DD864-0F64-BEFB-78AD-B220D27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833492-992F-AEB7-0EE3-550A5F7C9FEC}"/>
              </a:ext>
            </a:extLst>
          </p:cNvPr>
          <p:cNvSpPr txBox="1"/>
          <p:nvPr/>
        </p:nvSpPr>
        <p:spPr>
          <a:xfrm>
            <a:off x="838200" y="1690688"/>
            <a:ext cx="88201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總結 — System Prompt 使用的 10 項核心技巧：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Persona–Task–Context–Format 結構 穩定架構與明確邏輯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Persona Anchoring 固定語氣與角色人格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RAG Context Framing 限定資料來源與使用方式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Format Constraining 控制輸出格式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Few-shot Example Learning 示範期望的回答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Prompt Coaching 主動詢問不完整輸入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Understanding Confirmation 確認理解避免誤生成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Instruction Guardrail 防止幻覺與錯誤引用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Semantic Anchoring 關鍵字強化語義連結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Bilingual Framing 提升多語穩定性與兼容性</a:t>
            </a:r>
          </a:p>
        </p:txBody>
      </p:sp>
    </p:spTree>
    <p:extLst>
      <p:ext uri="{BB962C8B-B14F-4D97-AF65-F5344CB8AC3E}">
        <p14:creationId xmlns:p14="http://schemas.microsoft.com/office/powerpoint/2010/main" val="1977911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A65CA-CF59-4E15-CF38-6526C9A0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01CDC-450A-0756-7807-4E3F1213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N8n(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tool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Database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Agent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Prompt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3F98D7-5E6E-A248-A499-84A0F9B9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8873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67CA8-0104-F744-6008-96D7AE40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9DD864-0F64-BEFB-78AD-B220D27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54F2E8-55B3-7370-B575-C531BBEB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94" y="2606128"/>
            <a:ext cx="9294812" cy="3431930"/>
          </a:xfrm>
          <a:prstGeom prst="rect">
            <a:avLst/>
          </a:prstGeom>
        </p:spPr>
      </p:pic>
      <p:pic>
        <p:nvPicPr>
          <p:cNvPr id="12290" name="Picture 2" descr="Supabase PNG Logo — Download Free Transparent Logo">
            <a:extLst>
              <a:ext uri="{FF2B5EF4-FFF2-40B4-BE49-F238E27FC236}">
                <a16:creationId xmlns:a16="http://schemas.microsoft.com/office/drawing/2014/main" id="{0707FE77-9A02-1F76-01BB-E48F0364D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12" y="-475457"/>
            <a:ext cx="33051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ostgresql original wordmark logo - Free Icon PNG, SVG">
            <a:extLst>
              <a:ext uri="{FF2B5EF4-FFF2-40B4-BE49-F238E27FC236}">
                <a16:creationId xmlns:a16="http://schemas.microsoft.com/office/drawing/2014/main" id="{A7D0EE39-A694-0651-C640-4A617661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94" y="390525"/>
            <a:ext cx="1763957" cy="176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十字形 8">
            <a:extLst>
              <a:ext uri="{FF2B5EF4-FFF2-40B4-BE49-F238E27FC236}">
                <a16:creationId xmlns:a16="http://schemas.microsoft.com/office/drawing/2014/main" id="{346D4A86-9C43-F51A-ECB9-F0869FE58606}"/>
              </a:ext>
            </a:extLst>
          </p:cNvPr>
          <p:cNvSpPr/>
          <p:nvPr/>
        </p:nvSpPr>
        <p:spPr>
          <a:xfrm>
            <a:off x="5443782" y="819942"/>
            <a:ext cx="771525" cy="714375"/>
          </a:xfrm>
          <a:prstGeom prst="plus">
            <a:avLst>
              <a:gd name="adj" fmla="val 355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0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622866F-8623-FB5C-119E-8B671A319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3794" y="2238830"/>
            <a:ext cx="6414404" cy="42672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1AF335-0F88-24EF-EDC0-95EA361D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929" y="2238830"/>
            <a:ext cx="3166551" cy="4267201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8E4BD7-AB05-CF8F-32BB-52B6647A5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49" y="1301748"/>
            <a:ext cx="8401050" cy="13255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DEA6959-F9C1-4DB4-E7CE-8DE840E02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728" y="2238830"/>
            <a:ext cx="4267201" cy="4267201"/>
          </a:xfrm>
          <a:prstGeom prst="rect">
            <a:avLst/>
          </a:prstGeom>
        </p:spPr>
      </p:pic>
      <p:pic>
        <p:nvPicPr>
          <p:cNvPr id="15" name="圖片 14" descr="一張含有 圖畫, 動物玩偶, 美工圖案, 哺乳動物 的圖片&#10;&#10;AI 產生的內容可能不正確。">
            <a:extLst>
              <a:ext uri="{FF2B5EF4-FFF2-40B4-BE49-F238E27FC236}">
                <a16:creationId xmlns:a16="http://schemas.microsoft.com/office/drawing/2014/main" id="{42BD11FF-B919-47B1-5811-0D9FED29A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967" y="157164"/>
            <a:ext cx="1893789" cy="2378865"/>
          </a:xfrm>
          <a:prstGeom prst="rect">
            <a:avLst/>
          </a:prstGeom>
        </p:spPr>
      </p:pic>
      <p:pic>
        <p:nvPicPr>
          <p:cNvPr id="17" name="圖片 16" descr="一張含有 動物玩偶, 美工圖案, 圖畫, 寫生 的圖片&#10;&#10;AI 產生的內容可能不正確。">
            <a:extLst>
              <a:ext uri="{FF2B5EF4-FFF2-40B4-BE49-F238E27FC236}">
                <a16:creationId xmlns:a16="http://schemas.microsoft.com/office/drawing/2014/main" id="{FEE2C74C-E534-8B4E-5BF7-90C91C447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185568"/>
            <a:ext cx="1971675" cy="244174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4ED05E4-7B7B-E776-FB47-84EE650CF457}"/>
              </a:ext>
            </a:extLst>
          </p:cNvPr>
          <p:cNvSpPr txBox="1"/>
          <p:nvPr/>
        </p:nvSpPr>
        <p:spPr>
          <a:xfrm>
            <a:off x="4886326" y="594152"/>
            <a:ext cx="6143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第三組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6202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A65CA-CF59-4E15-CF38-6526C9A0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01CDC-450A-0756-7807-4E3F1213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N8n(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tool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Database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Agent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Prompt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3F98D7-5E6E-A248-A499-84A0F9B9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935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90C3D-F49F-567E-AC2D-10A8462D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D47B5-167A-8FC6-1832-E124D289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41F3C06-2C74-C97F-3BF1-BEEEE14BF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022"/>
            <a:ext cx="10581564" cy="4785328"/>
          </a:xfrm>
          <a:prstGeom prst="rect">
            <a:avLst/>
          </a:prstGeom>
        </p:spPr>
      </p:pic>
      <p:pic>
        <p:nvPicPr>
          <p:cNvPr id="3076" name="Picture 4" descr="LINE - Google Play 應用程式">
            <a:extLst>
              <a:ext uri="{FF2B5EF4-FFF2-40B4-BE49-F238E27FC236}">
                <a16:creationId xmlns:a16="http://schemas.microsoft.com/office/drawing/2014/main" id="{B0FCA58C-22E3-AE9C-65EC-368EA3C80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27" y="1690688"/>
            <a:ext cx="657018" cy="60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444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90C3D-F49F-567E-AC2D-10A8462D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D47B5-167A-8FC6-1832-E124D289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1777165-120A-7DAE-0CA9-49A7891F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8" y="2053172"/>
            <a:ext cx="5982222" cy="420432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1F0093C-E0A1-1B7B-5873-CDFDB6BD0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85" y="2053172"/>
            <a:ext cx="5794355" cy="4204328"/>
          </a:xfrm>
          <a:prstGeom prst="rect">
            <a:avLst/>
          </a:prstGeom>
        </p:spPr>
      </p:pic>
      <p:pic>
        <p:nvPicPr>
          <p:cNvPr id="3078" name="Picture 6" descr="我搞Gmail 快捷方式的時候，都會出現這種糊糊的圖示。你們有些人 ...">
            <a:extLst>
              <a:ext uri="{FF2B5EF4-FFF2-40B4-BE49-F238E27FC236}">
                <a16:creationId xmlns:a16="http://schemas.microsoft.com/office/drawing/2014/main" id="{04724BCA-1E10-8A82-E891-674F844C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56" y="14224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A5679A3-C5FE-6601-70D8-B1CF1D2DB887}"/>
              </a:ext>
            </a:extLst>
          </p:cNvPr>
          <p:cNvSpPr/>
          <p:nvPr/>
        </p:nvSpPr>
        <p:spPr>
          <a:xfrm>
            <a:off x="371474" y="5462847"/>
            <a:ext cx="1547813" cy="78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82" name="Picture 10" descr="OpenWeatherMap - Home Assistant">
            <a:extLst>
              <a:ext uri="{FF2B5EF4-FFF2-40B4-BE49-F238E27FC236}">
                <a16:creationId xmlns:a16="http://schemas.microsoft.com/office/drawing/2014/main" id="{C39265E9-2B96-A687-4DA4-C91F5FDB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872" y="5169017"/>
            <a:ext cx="784581" cy="33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15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90C3D-F49F-567E-AC2D-10A8462D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D47B5-167A-8FC6-1832-E124D289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6C0497-3651-55B8-605C-1AB7D593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80" y="1734219"/>
            <a:ext cx="8740140" cy="4804693"/>
          </a:xfrm>
          <a:prstGeom prst="rect">
            <a:avLst/>
          </a:prstGeom>
        </p:spPr>
      </p:pic>
      <p:pic>
        <p:nvPicPr>
          <p:cNvPr id="5124" name="Picture 4" descr="Google Map圖案素材| PNG和向量圖| 透明背景圖片| 免費下载- Pngtree">
            <a:extLst>
              <a:ext uri="{FF2B5EF4-FFF2-40B4-BE49-F238E27FC236}">
                <a16:creationId xmlns:a16="http://schemas.microsoft.com/office/drawing/2014/main" id="{C38FBD6A-CCD1-9EBC-19CF-8F4708311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8" y="1734219"/>
            <a:ext cx="1048702" cy="104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30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90C3D-F49F-567E-AC2D-10A8462D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D47B5-167A-8FC6-1832-E124D289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68347D-E65C-47C7-C64E-9FA1EA4D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72" y="2397125"/>
            <a:ext cx="11537177" cy="2720478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E4199F76-CD35-1ADD-FA90-00341335A211}"/>
              </a:ext>
            </a:extLst>
          </p:cNvPr>
          <p:cNvSpPr/>
          <p:nvPr/>
        </p:nvSpPr>
        <p:spPr>
          <a:xfrm>
            <a:off x="4121150" y="3867150"/>
            <a:ext cx="5918200" cy="736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66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90C3D-F49F-567E-AC2D-10A8462D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D47B5-167A-8FC6-1832-E124D289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2A6E5D-655F-3D76-780C-A7B151A9F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552594"/>
            <a:ext cx="8991600" cy="4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90C3D-F49F-567E-AC2D-10A8462D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 Exhibition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D47B5-167A-8FC6-1832-E124D289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E5B4-D332-4B56-B9B4-EA9F4891AE30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382BD21-BB8A-9CDF-B6DB-165C103E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97" y="1690688"/>
            <a:ext cx="8889242" cy="458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714</Words>
  <Application>Microsoft Office PowerPoint</Application>
  <PresentationFormat>寬螢幕</PresentationFormat>
  <Paragraphs>201</Paragraphs>
  <Slides>27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Times New Roman</vt:lpstr>
      <vt:lpstr>Office 佈景主題</vt:lpstr>
      <vt:lpstr>PowerPoint 簡報</vt:lpstr>
      <vt:lpstr>Outline</vt:lpstr>
      <vt:lpstr>Outline</vt:lpstr>
      <vt:lpstr>Achievement Exhibition </vt:lpstr>
      <vt:lpstr>Achievement Exhibition </vt:lpstr>
      <vt:lpstr>Achievement Exhibition </vt:lpstr>
      <vt:lpstr>Achievement Exhibition </vt:lpstr>
      <vt:lpstr>Achievement Exhibition </vt:lpstr>
      <vt:lpstr>Achievement Exhibition </vt:lpstr>
      <vt:lpstr>Achievement Exhibition </vt:lpstr>
      <vt:lpstr>Outline</vt:lpstr>
      <vt:lpstr>Workflows Overview</vt:lpstr>
      <vt:lpstr>Workflows Overview</vt:lpstr>
      <vt:lpstr>Workflows Overview</vt:lpstr>
      <vt:lpstr>Workflows Overview</vt:lpstr>
      <vt:lpstr>Outline</vt:lpstr>
      <vt:lpstr>Data Collection</vt:lpstr>
      <vt:lpstr>Outline</vt:lpstr>
      <vt:lpstr>Embedding tool</vt:lpstr>
      <vt:lpstr>Outline</vt:lpstr>
      <vt:lpstr>Vector Database</vt:lpstr>
      <vt:lpstr>Outline</vt:lpstr>
      <vt:lpstr>System Prompt</vt:lpstr>
      <vt:lpstr>System Prompt</vt:lpstr>
      <vt:lpstr>Outline</vt:lpstr>
      <vt:lpstr>Memory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林汯錕</dc:creator>
  <cp:lastModifiedBy>林汯錕</cp:lastModifiedBy>
  <cp:revision>13</cp:revision>
  <dcterms:created xsi:type="dcterms:W3CDTF">2025-11-27T01:59:16Z</dcterms:created>
  <dcterms:modified xsi:type="dcterms:W3CDTF">2026-01-05T08:23:17Z</dcterms:modified>
</cp:coreProperties>
</file>